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5" autoAdjust="0"/>
    <p:restoredTop sz="94660"/>
  </p:normalViewPr>
  <p:slideViewPr>
    <p:cSldViewPr snapToGrid="0">
      <p:cViewPr>
        <p:scale>
          <a:sx n="100" d="100"/>
          <a:sy n="100" d="100"/>
        </p:scale>
        <p:origin x="127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A627-603E-0EC8-7043-95A1DCF102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F859CC-4FED-B58D-C4EE-C8E255A2A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E8B45E-9B60-7FA1-D0E6-C6D607D99E0E}"/>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ABE64592-E957-F218-6FBA-E8828C9E5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3F8C1-0F71-3299-FCA6-CA72525A3BA5}"/>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3365693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C28E-2AFF-8872-7EC5-F1ABCAAAA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F3052D-6B85-6EB4-A312-094A2D46BD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DC4E1-AF90-38B3-1BA4-78C4F2D3F885}"/>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6FB2B213-073E-65AB-03D7-63098E49C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88884-7DF3-C80F-9612-0B6AF8BF94ED}"/>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57287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5EF7A4-58D1-302B-46FD-AA3A242A3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978FD3-326C-29E5-EE3A-59840609DD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C30BB-63C9-C41E-0A28-C5E72F088E63}"/>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CFE5FF35-463B-28E7-A528-8676E7F93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0C36D-6E19-6F27-E0F9-CED49364B846}"/>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3139807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CE7E-DA7D-3ACE-8F02-E6008E97A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AEE64-A9F8-BB81-2EF1-43AE2197F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A869D-4D3F-D294-A66B-1D218B810DCC}"/>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A215BB51-A8E3-2943-6EFF-5B59C6329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5F747-16E6-5111-19FF-6620EF639D66}"/>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56017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3A1-1AD0-5410-9A88-DA250DD17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F76E3D-7286-12DC-AB22-16CD7E0CCD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C48F2-B83E-D102-EEDF-81791F1834B1}"/>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3D79ABEB-002C-BDF1-603F-FA6546330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3C005-FBDC-92D1-8114-1A5FA829D1DB}"/>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427953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87A3-9AE1-68E1-B24C-5E0A1FE077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0F1342-7B26-7A52-6D66-3401672662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325E66-F860-6EC1-8E22-9D99B3BC25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B35BD-8816-7614-EB4D-B6C1B464361B}"/>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6" name="Footer Placeholder 5">
            <a:extLst>
              <a:ext uri="{FF2B5EF4-FFF2-40B4-BE49-F238E27FC236}">
                <a16:creationId xmlns:a16="http://schemas.microsoft.com/office/drawing/2014/main" id="{5DDC475A-DBA1-AC1A-290A-DF0FC294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71FBD5-B40B-044D-B4A0-63F02F459174}"/>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151520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9AAD-358D-2607-9FA9-854770D8B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00808-C141-B892-1D99-7FF3ECD79F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BA4E8D-3343-DF37-681D-A227E03E5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499016-3480-ACBF-FD85-1E2D9C2214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80710C-A543-D09B-B825-44EA6A57D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A6EC34-20BE-D530-6A8E-3865C205192E}"/>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8" name="Footer Placeholder 7">
            <a:extLst>
              <a:ext uri="{FF2B5EF4-FFF2-40B4-BE49-F238E27FC236}">
                <a16:creationId xmlns:a16="http://schemas.microsoft.com/office/drawing/2014/main" id="{80BDB964-35A3-057D-2649-653852850A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A2EDA-F209-5967-3D5D-81C09393EC25}"/>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280267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0B68-9681-1CAD-9193-8F54234C75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BCD0D4-5598-52CA-FF9D-84CBAC47F4AD}"/>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4" name="Footer Placeholder 3">
            <a:extLst>
              <a:ext uri="{FF2B5EF4-FFF2-40B4-BE49-F238E27FC236}">
                <a16:creationId xmlns:a16="http://schemas.microsoft.com/office/drawing/2014/main" id="{D90E8166-7F0A-B3EF-A255-8F0B0E5846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14D3F1-4C30-0686-F15B-CB07AEC51AD7}"/>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267334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74F19F-7BBD-98E4-F6DC-0DE5705AF033}"/>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3" name="Footer Placeholder 2">
            <a:extLst>
              <a:ext uri="{FF2B5EF4-FFF2-40B4-BE49-F238E27FC236}">
                <a16:creationId xmlns:a16="http://schemas.microsoft.com/office/drawing/2014/main" id="{50F85CE8-23DA-BD55-B2FE-7FC430986B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63B54-5C69-EEBA-DCE2-32F099222F66}"/>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111498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A8E7-60B5-E392-63D2-67B5A15AF0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9A1FC-029B-F461-4A79-6F96829ED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41BB25-1058-2A66-D99D-5A948AF0B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10DBC-3A9D-2221-0FD1-36E4BC3EA186}"/>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6" name="Footer Placeholder 5">
            <a:extLst>
              <a:ext uri="{FF2B5EF4-FFF2-40B4-BE49-F238E27FC236}">
                <a16:creationId xmlns:a16="http://schemas.microsoft.com/office/drawing/2014/main" id="{789726A9-1AFB-9A37-1A4F-7CFB6D0BE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C2093-A1A1-F758-0857-C7F98AB1FF8F}"/>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1269919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9AA3-7253-42C6-9CC1-43B1EEA8B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104ACB-962F-0EFE-7118-F1D16A72B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133065-8C98-A9CE-F74B-65BBBAD72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0E0A5A-4B62-6135-85F3-FADC0A2B2805}"/>
              </a:ext>
            </a:extLst>
          </p:cNvPr>
          <p:cNvSpPr>
            <a:spLocks noGrp="1"/>
          </p:cNvSpPr>
          <p:nvPr>
            <p:ph type="dt" sz="half" idx="10"/>
          </p:nvPr>
        </p:nvSpPr>
        <p:spPr/>
        <p:txBody>
          <a:bodyPr/>
          <a:lstStyle/>
          <a:p>
            <a:fld id="{01DF5EE1-EB2A-4BD4-88BE-09DF21A4B9A0}" type="datetimeFigureOut">
              <a:rPr lang="en-US" smtClean="0"/>
              <a:t>1/13/2024</a:t>
            </a:fld>
            <a:endParaRPr lang="en-US"/>
          </a:p>
        </p:txBody>
      </p:sp>
      <p:sp>
        <p:nvSpPr>
          <p:cNvPr id="6" name="Footer Placeholder 5">
            <a:extLst>
              <a:ext uri="{FF2B5EF4-FFF2-40B4-BE49-F238E27FC236}">
                <a16:creationId xmlns:a16="http://schemas.microsoft.com/office/drawing/2014/main" id="{1161AB81-D8BF-7558-FE2A-5F6CB44ABF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F287E-3681-9B8D-C1D2-F98BCD78E8BD}"/>
              </a:ext>
            </a:extLst>
          </p:cNvPr>
          <p:cNvSpPr>
            <a:spLocks noGrp="1"/>
          </p:cNvSpPr>
          <p:nvPr>
            <p:ph type="sldNum" sz="quarter" idx="12"/>
          </p:nvPr>
        </p:nvSpPr>
        <p:spPr/>
        <p:txBody>
          <a:bodyPr/>
          <a:lstStyle/>
          <a:p>
            <a:fld id="{7F6CAF05-84C4-45F3-A6CA-1B8E074B0370}" type="slidenum">
              <a:rPr lang="en-US" smtClean="0"/>
              <a:t>‹#›</a:t>
            </a:fld>
            <a:endParaRPr lang="en-US"/>
          </a:p>
        </p:txBody>
      </p:sp>
    </p:spTree>
    <p:extLst>
      <p:ext uri="{BB962C8B-B14F-4D97-AF65-F5344CB8AC3E}">
        <p14:creationId xmlns:p14="http://schemas.microsoft.com/office/powerpoint/2010/main" val="47687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D5FC3-716A-C06B-2C80-26E5FA787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CF6717-63DA-3134-990A-9C8519398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5F883-7B3D-D3B4-69B4-FD5DFF823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DF5EE1-EB2A-4BD4-88BE-09DF21A4B9A0}" type="datetimeFigureOut">
              <a:rPr lang="en-US" smtClean="0"/>
              <a:t>1/13/2024</a:t>
            </a:fld>
            <a:endParaRPr lang="en-US"/>
          </a:p>
        </p:txBody>
      </p:sp>
      <p:sp>
        <p:nvSpPr>
          <p:cNvPr id="5" name="Footer Placeholder 4">
            <a:extLst>
              <a:ext uri="{FF2B5EF4-FFF2-40B4-BE49-F238E27FC236}">
                <a16:creationId xmlns:a16="http://schemas.microsoft.com/office/drawing/2014/main" id="{B8E40229-E6AB-7B9F-D90A-F576740F8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3F2A67-C9D8-D7D0-7854-569F5550B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6CAF05-84C4-45F3-A6CA-1B8E074B0370}" type="slidenum">
              <a:rPr lang="en-US" smtClean="0"/>
              <a:t>‹#›</a:t>
            </a:fld>
            <a:endParaRPr lang="en-US"/>
          </a:p>
        </p:txBody>
      </p:sp>
    </p:spTree>
    <p:extLst>
      <p:ext uri="{BB962C8B-B14F-4D97-AF65-F5344CB8AC3E}">
        <p14:creationId xmlns:p14="http://schemas.microsoft.com/office/powerpoint/2010/main" val="150268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DFD4-6697-E159-C399-5EAB3DED681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2812448-FF75-6C94-A61F-607548DFB33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DE30455-5AE0-326F-054C-E454F7E2B92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93261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595E-4700-D06C-3981-6CFFAC7A42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8161CB-70D1-5A9C-F491-94D5D98D17A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4DE913-B67E-8142-CD0C-5B2609003317}"/>
              </a:ext>
            </a:extLst>
          </p:cNvPr>
          <p:cNvPicPr>
            <a:picLocks noChangeAspect="1"/>
          </p:cNvPicPr>
          <p:nvPr/>
        </p:nvPicPr>
        <p:blipFill>
          <a:blip r:embed="rId2"/>
          <a:stretch>
            <a:fillRect/>
          </a:stretch>
        </p:blipFill>
        <p:spPr>
          <a:xfrm>
            <a:off x="-26848" y="0"/>
            <a:ext cx="12218847" cy="6842965"/>
          </a:xfrm>
          <a:prstGeom prst="rect">
            <a:avLst/>
          </a:prstGeom>
        </p:spPr>
      </p:pic>
    </p:spTree>
    <p:extLst>
      <p:ext uri="{BB962C8B-B14F-4D97-AF65-F5344CB8AC3E}">
        <p14:creationId xmlns:p14="http://schemas.microsoft.com/office/powerpoint/2010/main" val="382588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4591-D48B-6EFE-4C7E-A9C794767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DC653-BF9E-1D55-2878-542210D24D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294633D-B376-0A64-5F71-10501D434E05}"/>
              </a:ext>
            </a:extLst>
          </p:cNvPr>
          <p:cNvPicPr>
            <a:picLocks noChangeAspect="1"/>
          </p:cNvPicPr>
          <p:nvPr/>
        </p:nvPicPr>
        <p:blipFill>
          <a:blip r:embed="rId2"/>
          <a:stretch>
            <a:fillRect/>
          </a:stretch>
        </p:blipFill>
        <p:spPr>
          <a:xfrm>
            <a:off x="-17682" y="-1"/>
            <a:ext cx="12209681" cy="6848083"/>
          </a:xfrm>
          <a:prstGeom prst="rect">
            <a:avLst/>
          </a:prstGeom>
        </p:spPr>
      </p:pic>
    </p:spTree>
    <p:extLst>
      <p:ext uri="{BB962C8B-B14F-4D97-AF65-F5344CB8AC3E}">
        <p14:creationId xmlns:p14="http://schemas.microsoft.com/office/powerpoint/2010/main" val="4044400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6A14-D3B2-C01E-FB41-A0F755A676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29E447-1BBE-BCCA-EBB6-DE628CD1814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86F437-094B-2116-A91C-37AACB159713}"/>
              </a:ext>
            </a:extLst>
          </p:cNvPr>
          <p:cNvPicPr>
            <a:picLocks noChangeAspect="1"/>
          </p:cNvPicPr>
          <p:nvPr/>
        </p:nvPicPr>
        <p:blipFill>
          <a:blip r:embed="rId2"/>
          <a:stretch>
            <a:fillRect/>
          </a:stretch>
        </p:blipFill>
        <p:spPr>
          <a:xfrm>
            <a:off x="1" y="5088"/>
            <a:ext cx="12201058" cy="6852912"/>
          </a:xfrm>
          <a:prstGeom prst="rect">
            <a:avLst/>
          </a:prstGeom>
        </p:spPr>
      </p:pic>
    </p:spTree>
    <p:extLst>
      <p:ext uri="{BB962C8B-B14F-4D97-AF65-F5344CB8AC3E}">
        <p14:creationId xmlns:p14="http://schemas.microsoft.com/office/powerpoint/2010/main" val="299234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AD551F-88C5-D905-37A9-6FFE0CE119CC}"/>
              </a:ext>
            </a:extLst>
          </p:cNvPr>
          <p:cNvSpPr txBox="1"/>
          <p:nvPr/>
        </p:nvSpPr>
        <p:spPr>
          <a:xfrm>
            <a:off x="80467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b="1" kern="1200">
                <a:solidFill>
                  <a:schemeClr val="tx2"/>
                </a:solidFill>
                <a:latin typeface="+mj-lt"/>
                <a:ea typeface="+mj-ea"/>
                <a:cs typeface="+mj-cs"/>
              </a:rPr>
              <a:t>THANK YOU</a:t>
            </a:r>
          </a:p>
          <a:p>
            <a:pPr>
              <a:lnSpc>
                <a:spcPct val="90000"/>
              </a:lnSpc>
              <a:spcBef>
                <a:spcPct val="0"/>
              </a:spcBef>
              <a:spcAft>
                <a:spcPts val="600"/>
              </a:spcAft>
            </a:pPr>
            <a:r>
              <a:rPr lang="en-US" sz="3100" kern="1200">
                <a:solidFill>
                  <a:schemeClr val="tx2"/>
                </a:solidFill>
                <a:latin typeface="+mj-lt"/>
                <a:ea typeface="+mj-ea"/>
                <a:cs typeface="+mj-cs"/>
              </a:rPr>
              <a:t>ashu22082001@gmail.com</a:t>
            </a:r>
          </a:p>
        </p:txBody>
      </p:sp>
      <p:grpSp>
        <p:nvGrpSpPr>
          <p:cNvPr id="27" name="Group 26">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8" name="Freeform: Shape 27">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iling Face with No Fill">
            <a:extLst>
              <a:ext uri="{FF2B5EF4-FFF2-40B4-BE49-F238E27FC236}">
                <a16:creationId xmlns:a16="http://schemas.microsoft.com/office/drawing/2014/main" id="{02CB1091-232D-FD17-589D-503178392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647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8BE8-0598-BFDF-D1D6-EB77B2BCBC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E84E04-A628-8876-C383-E3083A480FC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329041-7BF4-EF76-5ADE-4E9FA9178BB7}"/>
              </a:ext>
            </a:extLst>
          </p:cNvPr>
          <p:cNvPicPr>
            <a:picLocks noChangeAspect="1"/>
          </p:cNvPicPr>
          <p:nvPr/>
        </p:nvPicPr>
        <p:blipFill>
          <a:blip r:embed="rId2"/>
          <a:stretch>
            <a:fillRect/>
          </a:stretch>
        </p:blipFill>
        <p:spPr>
          <a:xfrm>
            <a:off x="0" y="-6089"/>
            <a:ext cx="12192000" cy="6870177"/>
          </a:xfrm>
          <a:prstGeom prst="rect">
            <a:avLst/>
          </a:prstGeom>
        </p:spPr>
      </p:pic>
    </p:spTree>
    <p:extLst>
      <p:ext uri="{BB962C8B-B14F-4D97-AF65-F5344CB8AC3E}">
        <p14:creationId xmlns:p14="http://schemas.microsoft.com/office/powerpoint/2010/main" val="128931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EB518-67C9-9C25-97A7-FCBDA3A250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5BB4FB-E252-4E12-19BF-2E412671E3C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6F2B733-BFFB-A813-2DC6-26F51AA5B2B3}"/>
              </a:ext>
            </a:extLst>
          </p:cNvPr>
          <p:cNvPicPr>
            <a:picLocks noChangeAspect="1"/>
          </p:cNvPicPr>
          <p:nvPr/>
        </p:nvPicPr>
        <p:blipFill>
          <a:blip r:embed="rId2"/>
          <a:stretch>
            <a:fillRect/>
          </a:stretch>
        </p:blipFill>
        <p:spPr>
          <a:xfrm>
            <a:off x="0" y="-25570"/>
            <a:ext cx="12191999" cy="6883570"/>
          </a:xfrm>
          <a:prstGeom prst="rect">
            <a:avLst/>
          </a:prstGeom>
        </p:spPr>
      </p:pic>
      <p:sp>
        <p:nvSpPr>
          <p:cNvPr id="7" name="TextBox 6">
            <a:extLst>
              <a:ext uri="{FF2B5EF4-FFF2-40B4-BE49-F238E27FC236}">
                <a16:creationId xmlns:a16="http://schemas.microsoft.com/office/drawing/2014/main" id="{7790AD6F-EB1C-78A9-B3C8-563ACE82B8E3}"/>
              </a:ext>
            </a:extLst>
          </p:cNvPr>
          <p:cNvSpPr txBox="1"/>
          <p:nvPr/>
        </p:nvSpPr>
        <p:spPr>
          <a:xfrm>
            <a:off x="1009650" y="3058231"/>
            <a:ext cx="5257800" cy="3785652"/>
          </a:xfrm>
          <a:prstGeom prst="rect">
            <a:avLst/>
          </a:prstGeom>
          <a:noFill/>
        </p:spPr>
        <p:txBody>
          <a:bodyPr wrap="square" rtlCol="0">
            <a:spAutoFit/>
          </a:bodyPr>
          <a:lstStyle/>
          <a:p>
            <a:pPr algn="l"/>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Quantum computing is a revolutionary paradigm in computing that leverages the principles of quantum mechanics to perform certain types of computations much more efficiently than classical computers. Unlike classical bits, which can be in a state of 0 or 1, quantum bits or qubits can exist in a superposition of both states simultaneously. This allows quantum computers to process a vast amount of information in parallel.</a:t>
            </a:r>
          </a:p>
          <a:p>
            <a:pPr algn="l"/>
            <a:endPar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algn="l"/>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Key concepts in quantum computing include:</a:t>
            </a:r>
          </a:p>
          <a:p>
            <a:pPr algn="l">
              <a:buFont typeface="+mj-lt"/>
              <a:buAutoNum type="arabicPeriod"/>
            </a:pPr>
            <a:r>
              <a:rPr lang="en-US" sz="1200" b="1" i="0" dirty="0">
                <a:solidFill>
                  <a:schemeClr val="tx1">
                    <a:lumMod val="50000"/>
                    <a:lumOff val="50000"/>
                  </a:schemeClr>
                </a:solidFill>
                <a:effectLst/>
                <a:latin typeface="Times New Roman" panose="02020603050405020304" pitchFamily="18" charset="0"/>
                <a:cs typeface="Times New Roman" panose="02020603050405020304" pitchFamily="18" charset="0"/>
              </a:rPr>
              <a:t>Superposition:</a:t>
            </a:r>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 Qubits can exist in multiple states at once, allowing quantum computers to perform many calculations simultaneously.</a:t>
            </a:r>
          </a:p>
          <a:p>
            <a:pPr algn="l">
              <a:buFont typeface="+mj-lt"/>
              <a:buAutoNum type="arabicPeriod"/>
            </a:pPr>
            <a:r>
              <a:rPr lang="en-US" sz="1200" b="1" i="0" dirty="0">
                <a:solidFill>
                  <a:schemeClr val="tx1">
                    <a:lumMod val="50000"/>
                    <a:lumOff val="50000"/>
                  </a:schemeClr>
                </a:solidFill>
                <a:effectLst/>
                <a:latin typeface="Times New Roman" panose="02020603050405020304" pitchFamily="18" charset="0"/>
                <a:cs typeface="Times New Roman" panose="02020603050405020304" pitchFamily="18" charset="0"/>
              </a:rPr>
              <a:t>Entanglement:</a:t>
            </a:r>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 Qubits can become entangled, meaning the state of one qubit is directly related to the state of another, even if they are physically separated. This enables the creation of highly correlated quantum systems.</a:t>
            </a:r>
          </a:p>
          <a:p>
            <a:pPr algn="l">
              <a:buFont typeface="+mj-lt"/>
              <a:buAutoNum type="arabicPeriod"/>
            </a:pPr>
            <a:r>
              <a:rPr lang="en-US" sz="1200" b="1" i="0" dirty="0">
                <a:solidFill>
                  <a:schemeClr val="tx1">
                    <a:lumMod val="50000"/>
                    <a:lumOff val="50000"/>
                  </a:schemeClr>
                </a:solidFill>
                <a:effectLst/>
                <a:latin typeface="Times New Roman" panose="02020603050405020304" pitchFamily="18" charset="0"/>
                <a:cs typeface="Times New Roman" panose="02020603050405020304" pitchFamily="18" charset="0"/>
              </a:rPr>
              <a:t>Quantum gates:</a:t>
            </a:r>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 These are the quantum analogs of classical logic gates. Quantum gates manipulate qubits by changing their states based on quantum principles.</a:t>
            </a:r>
          </a:p>
          <a:p>
            <a:pPr algn="l">
              <a:buFont typeface="+mj-lt"/>
              <a:buAutoNum type="arabicPeriod"/>
            </a:pPr>
            <a:r>
              <a:rPr lang="en-US" sz="1200" b="1" i="0" dirty="0">
                <a:solidFill>
                  <a:schemeClr val="tx1">
                    <a:lumMod val="50000"/>
                    <a:lumOff val="50000"/>
                  </a:schemeClr>
                </a:solidFill>
                <a:effectLst/>
                <a:latin typeface="Times New Roman" panose="02020603050405020304" pitchFamily="18" charset="0"/>
                <a:cs typeface="Times New Roman" panose="02020603050405020304" pitchFamily="18" charset="0"/>
              </a:rPr>
              <a:t>Quantum parallelism:</a:t>
            </a:r>
            <a:r>
              <a:rPr lang="en-US" sz="1200" b="0" i="0" dirty="0">
                <a:solidFill>
                  <a:schemeClr val="tx1">
                    <a:lumMod val="50000"/>
                    <a:lumOff val="50000"/>
                  </a:schemeClr>
                </a:solidFill>
                <a:effectLst/>
                <a:latin typeface="Times New Roman" panose="02020603050405020304" pitchFamily="18" charset="0"/>
                <a:cs typeface="Times New Roman" panose="02020603050405020304" pitchFamily="18" charset="0"/>
              </a:rPr>
              <a:t> Quantum computers can process a large number of possibilities at the same time, providing potential speedups for specific types of problems.</a:t>
            </a:r>
          </a:p>
          <a:p>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578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8586-276F-824C-5DDB-1AF72A64AE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B2F8C1-DB96-9052-C086-FB25F4AB5D7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8890D6-98D4-8F3A-F83C-E75057B8951A}"/>
              </a:ext>
            </a:extLst>
          </p:cNvPr>
          <p:cNvPicPr>
            <a:picLocks noChangeAspect="1"/>
          </p:cNvPicPr>
          <p:nvPr/>
        </p:nvPicPr>
        <p:blipFill>
          <a:blip r:embed="rId2"/>
          <a:stretch>
            <a:fillRect/>
          </a:stretch>
        </p:blipFill>
        <p:spPr>
          <a:xfrm>
            <a:off x="0" y="20758"/>
            <a:ext cx="12192000" cy="6816483"/>
          </a:xfrm>
          <a:prstGeom prst="rect">
            <a:avLst/>
          </a:prstGeom>
        </p:spPr>
      </p:pic>
    </p:spTree>
    <p:extLst>
      <p:ext uri="{BB962C8B-B14F-4D97-AF65-F5344CB8AC3E}">
        <p14:creationId xmlns:p14="http://schemas.microsoft.com/office/powerpoint/2010/main" val="308708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30BB-99C6-B802-AF21-80BAC9EE78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1AE1F6-7526-16B4-21F6-BEE504FE5A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DD5619-21F5-F710-422D-96E947D1632A}"/>
              </a:ext>
            </a:extLst>
          </p:cNvPr>
          <p:cNvPicPr>
            <a:picLocks noChangeAspect="1"/>
          </p:cNvPicPr>
          <p:nvPr/>
        </p:nvPicPr>
        <p:blipFill>
          <a:blip r:embed="rId2"/>
          <a:stretch>
            <a:fillRect/>
          </a:stretch>
        </p:blipFill>
        <p:spPr>
          <a:xfrm>
            <a:off x="-21706" y="0"/>
            <a:ext cx="12235410" cy="6857999"/>
          </a:xfrm>
          <a:prstGeom prst="rect">
            <a:avLst/>
          </a:prstGeom>
        </p:spPr>
      </p:pic>
    </p:spTree>
    <p:extLst>
      <p:ext uri="{BB962C8B-B14F-4D97-AF65-F5344CB8AC3E}">
        <p14:creationId xmlns:p14="http://schemas.microsoft.com/office/powerpoint/2010/main" val="211467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chip with a glowing cube&#10;&#10;Description automatically generated with medium confidence">
            <a:extLst>
              <a:ext uri="{FF2B5EF4-FFF2-40B4-BE49-F238E27FC236}">
                <a16:creationId xmlns:a16="http://schemas.microsoft.com/office/drawing/2014/main" id="{2322652A-C953-185C-1B55-F33F048D6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288" y="1652588"/>
            <a:ext cx="4938712" cy="3271838"/>
          </a:xfrm>
          <a:prstGeom prst="rect">
            <a:avLst/>
          </a:prstGeom>
        </p:spPr>
      </p:pic>
      <p:sp>
        <p:nvSpPr>
          <p:cNvPr id="7" name="TextBox 6">
            <a:extLst>
              <a:ext uri="{FF2B5EF4-FFF2-40B4-BE49-F238E27FC236}">
                <a16:creationId xmlns:a16="http://schemas.microsoft.com/office/drawing/2014/main" id="{3292500B-01D5-8198-4E4E-A9119EFA61FC}"/>
              </a:ext>
            </a:extLst>
          </p:cNvPr>
          <p:cNvSpPr txBox="1"/>
          <p:nvPr/>
        </p:nvSpPr>
        <p:spPr>
          <a:xfrm>
            <a:off x="426776" y="504825"/>
            <a:ext cx="6524625" cy="923330"/>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METHODOLOGY</a:t>
            </a:r>
            <a:br>
              <a:rPr lang="en-US" dirty="0">
                <a:latin typeface="Calibri" panose="020F0502020204030204" pitchFamily="34" charset="0"/>
                <a:ea typeface="Calibri" panose="020F0502020204030204" pitchFamily="34" charset="0"/>
                <a:cs typeface="Calibri" panose="020F0502020204030204" pitchFamily="34" charset="0"/>
              </a:rPr>
            </a:br>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BBD54DA7-8034-B945-25F3-107C60ADDF34}"/>
              </a:ext>
            </a:extLst>
          </p:cNvPr>
          <p:cNvSpPr>
            <a:spLocks noChangeArrowheads="1"/>
          </p:cNvSpPr>
          <p:nvPr/>
        </p:nvSpPr>
        <p:spPr bwMode="auto">
          <a:xfrm>
            <a:off x="426776" y="774443"/>
            <a:ext cx="6364549" cy="353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Quantum Circuit Creation (create circuit):</a:t>
            </a: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create circuit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function generates a simple quantum circuit for parameter estimation.</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uses the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Quantum Circuit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class from </a:t>
            </a:r>
            <a:r>
              <a:rPr kumimoji="0" lang="en-US" altLang="en-US" sz="1200" b="0"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Qiskit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to create a quantum circuit with one qubit and one classical bit.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circuit applies a rotation gate (</a:t>
            </a:r>
            <a:r>
              <a:rPr kumimoji="0" lang="en-US" altLang="en-US" sz="1200" b="1"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ry</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on the qubit by an angle of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2 * theta</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radians around the y-axis.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then measures the qubit and stores the result in the classical bit.</a:t>
            </a:r>
          </a:p>
          <a:p>
            <a:pPr marL="457200" marR="0" lvl="1"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Running the Quantum Circuit (run circuit):</a:t>
            </a: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run circuit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function simulates the execution of the quantum circuit on a </a:t>
            </a:r>
            <a:r>
              <a:rPr kumimoji="0" lang="en-US" altLang="en-US" sz="1200" b="0"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Qiskit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simulator backend.</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a:t>
            </a:r>
            <a:r>
              <a:rPr kumimoji="0" lang="en-US" altLang="en-US" sz="1200" b="0"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transpiles</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the quantum circuit to the target backend, assembles it into a </a:t>
            </a:r>
            <a:r>
              <a:rPr kumimoji="0" lang="en-US" altLang="en-US" sz="1200" b="0"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Qiskit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qobj</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and then runs the simulation.</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results (counts of different measurement outcomes) are obtained using </a:t>
            </a:r>
            <a:r>
              <a:rPr kumimoji="0" lang="en-US" altLang="en-US" sz="1200" b="1"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backend.run</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(circuits).result()</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493AE8BD-75E1-9E27-0D51-C4CDCA89A69D}"/>
              </a:ext>
            </a:extLst>
          </p:cNvPr>
          <p:cNvSpPr>
            <a:spLocks noChangeArrowheads="1"/>
          </p:cNvSpPr>
          <p:nvPr/>
        </p:nvSpPr>
        <p:spPr bwMode="auto">
          <a:xfrm>
            <a:off x="426776" y="3638550"/>
            <a:ext cx="6524625" cy="280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3.Visualizing the Estimation Results (visualize estimation):</a:t>
            </a: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visualize estimation</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function takes the results of the quantum circuit execution and the chosen value of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theta</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prints the chosen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theta</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value and the estimation results (measurement outcomes).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 function then uses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plot-histogram</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from </a:t>
            </a:r>
            <a:r>
              <a:rPr kumimoji="0" lang="en-US" altLang="en-US" sz="1200" b="0"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Qiskit's</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visualization module to display a histogram of the measurement outcomes.</a:t>
            </a:r>
          </a:p>
          <a:p>
            <a:pPr marL="457200" marR="0" lvl="1"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4.</a:t>
            </a:r>
            <a:r>
              <a:rPr lang="en-US" altLang="en-US" sz="1200" b="1" dirty="0">
                <a:solidFill>
                  <a:schemeClr val="tx1">
                    <a:lumMod val="50000"/>
                    <a:lumOff val="50000"/>
                  </a:schemeClr>
                </a:solidFill>
                <a:latin typeface="Times New Roman" panose="02020603050405020304" pitchFamily="18" charset="0"/>
                <a:cs typeface="Times New Roman" panose="02020603050405020304" pitchFamily="18" charset="0"/>
              </a:rPr>
              <a:t>Initialization Block:</a:t>
            </a: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sets a value for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theta</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(in this case, </a:t>
            </a:r>
            <a:r>
              <a:rPr kumimoji="0" lang="en-US" altLang="en-US" sz="1200" b="1" i="0" u="none" strike="noStrike" cap="none" normalizeH="0" baseline="0" dirty="0" err="1">
                <a:ln>
                  <a:noFill/>
                </a:ln>
                <a:solidFill>
                  <a:schemeClr val="tx1">
                    <a:lumMod val="50000"/>
                    <a:lumOff val="50000"/>
                  </a:schemeClr>
                </a:solidFill>
                <a:effectLst/>
                <a:latin typeface="Times New Roman" panose="02020603050405020304" pitchFamily="18" charset="0"/>
                <a:cs typeface="Times New Roman" panose="02020603050405020304" pitchFamily="18" charset="0"/>
              </a:rPr>
              <a:t>np.pi</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 4</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representing the parameter to be estimated.</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It then runs the quantum circuit with the chosen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theta</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value and visualizes the estimation results using the </a:t>
            </a:r>
            <a:r>
              <a:rPr kumimoji="0" lang="en-US" altLang="en-US" sz="1200" b="1"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visualize </a:t>
            </a:r>
            <a:r>
              <a:rPr kumimoji="0" lang="en-US" altLang="en-US" sz="1200" b="1" i="0" u="none" strike="noStrike" cap="none" normalizeH="0" baseline="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sestimation</a:t>
            </a:r>
            <a:r>
              <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rPr>
              <a:t> function.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lumMod val="50000"/>
                  <a:lumOff val="5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78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7968-8E36-A332-04E6-1953FBFFE8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154AB5-8CF3-FE76-04D6-9700E1777F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C59382-E92D-D150-E477-DC38A1F726C4}"/>
              </a:ext>
            </a:extLst>
          </p:cNvPr>
          <p:cNvPicPr>
            <a:picLocks noChangeAspect="1"/>
          </p:cNvPicPr>
          <p:nvPr/>
        </p:nvPicPr>
        <p:blipFill>
          <a:blip r:embed="rId2"/>
          <a:stretch>
            <a:fillRect/>
          </a:stretch>
        </p:blipFill>
        <p:spPr>
          <a:xfrm>
            <a:off x="0" y="-4789"/>
            <a:ext cx="12192000" cy="6867580"/>
          </a:xfrm>
          <a:prstGeom prst="rect">
            <a:avLst/>
          </a:prstGeom>
        </p:spPr>
      </p:pic>
    </p:spTree>
    <p:extLst>
      <p:ext uri="{BB962C8B-B14F-4D97-AF65-F5344CB8AC3E}">
        <p14:creationId xmlns:p14="http://schemas.microsoft.com/office/powerpoint/2010/main" val="166317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3D24-B59B-966F-2112-C068DAA1AB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EFB4257-F976-1829-09B5-AB761403B34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7532D82-80D3-5B76-68DD-6D25A8EDE5B1}"/>
              </a:ext>
            </a:extLst>
          </p:cNvPr>
          <p:cNvPicPr>
            <a:picLocks noChangeAspect="1"/>
          </p:cNvPicPr>
          <p:nvPr/>
        </p:nvPicPr>
        <p:blipFill>
          <a:blip r:embed="rId2"/>
          <a:stretch>
            <a:fillRect/>
          </a:stretch>
        </p:blipFill>
        <p:spPr>
          <a:xfrm>
            <a:off x="0" y="0"/>
            <a:ext cx="12187422" cy="6858000"/>
          </a:xfrm>
          <a:prstGeom prst="rect">
            <a:avLst/>
          </a:prstGeom>
        </p:spPr>
      </p:pic>
    </p:spTree>
    <p:extLst>
      <p:ext uri="{BB962C8B-B14F-4D97-AF65-F5344CB8AC3E}">
        <p14:creationId xmlns:p14="http://schemas.microsoft.com/office/powerpoint/2010/main" val="149180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44F6-92F1-B6DB-2778-B3584B9680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891AAA-0666-F79B-9282-2F654439C4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CB8094-F914-1487-585D-3A987CAD99A6}"/>
              </a:ext>
            </a:extLst>
          </p:cNvPr>
          <p:cNvPicPr>
            <a:picLocks noChangeAspect="1"/>
          </p:cNvPicPr>
          <p:nvPr/>
        </p:nvPicPr>
        <p:blipFill>
          <a:blip r:embed="rId2"/>
          <a:stretch>
            <a:fillRect/>
          </a:stretch>
        </p:blipFill>
        <p:spPr>
          <a:xfrm>
            <a:off x="0" y="-961"/>
            <a:ext cx="12192000" cy="6859922"/>
          </a:xfrm>
          <a:prstGeom prst="rect">
            <a:avLst/>
          </a:prstGeom>
        </p:spPr>
      </p:pic>
    </p:spTree>
    <p:extLst>
      <p:ext uri="{BB962C8B-B14F-4D97-AF65-F5344CB8AC3E}">
        <p14:creationId xmlns:p14="http://schemas.microsoft.com/office/powerpoint/2010/main" val="302106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1243</TotalTime>
  <Words>458</Words>
  <Application>Microsoft Office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Ashu Ishan</dc:creator>
  <cp:lastModifiedBy>Ashu Ishan</cp:lastModifiedBy>
  <cp:revision>8</cp:revision>
  <dcterms:created xsi:type="dcterms:W3CDTF">2024-01-13T06:28:05Z</dcterms:created>
  <dcterms:modified xsi:type="dcterms:W3CDTF">2024-01-14T03:11:29Z</dcterms:modified>
</cp:coreProperties>
</file>